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Cooper Hewitt" charset="1" panose="00000000000000000000"/>
      <p:regular r:id="rId18"/>
    </p:embeddedFont>
    <p:embeddedFont>
      <p:font typeface="Cooper Hewitt Bold" charset="1" panose="00000000000000000000"/>
      <p:regular r:id="rId19"/>
    </p:embeddedFont>
    <p:embeddedFont>
      <p:font typeface="Cooper Hewitt Italics" charset="1" panose="00000000000000000000"/>
      <p:regular r:id="rId20"/>
    </p:embeddedFont>
    <p:embeddedFont>
      <p:font typeface="Cooper Hewitt Bold Italics" charset="1" panose="00000000000000000000"/>
      <p:regular r:id="rId21"/>
    </p:embeddedFont>
    <p:embeddedFont>
      <p:font typeface="Cooper Hewitt Thin" charset="1" panose="00000000000000000000"/>
      <p:regular r:id="rId22"/>
    </p:embeddedFont>
    <p:embeddedFont>
      <p:font typeface="Cooper Hewitt Thin Italics" charset="1" panose="00000000000000000000"/>
      <p:regular r:id="rId23"/>
    </p:embeddedFont>
    <p:embeddedFont>
      <p:font typeface="Cooper Hewitt Light" charset="1" panose="00000000000000000000"/>
      <p:regular r:id="rId24"/>
    </p:embeddedFont>
    <p:embeddedFont>
      <p:font typeface="Cooper Hewitt Light Italics" charset="1" panose="00000000000000000000"/>
      <p:regular r:id="rId25"/>
    </p:embeddedFont>
    <p:embeddedFont>
      <p:font typeface="Cooper Hewitt Heavy" charset="1" panose="00000000000000000000"/>
      <p:regular r:id="rId26"/>
    </p:embeddedFont>
    <p:embeddedFont>
      <p:font typeface="Cooper Hewitt Heavy Italic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950605" y="-85725"/>
            <a:ext cx="11337395" cy="12754570"/>
            <a:chOff x="0" y="0"/>
            <a:chExt cx="5370413" cy="6041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A3D376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2"/>
              <a:stretch>
                <a:fillRect l="-11073" t="0" r="-5873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906871" y="7586662"/>
            <a:ext cx="8239896" cy="4626084"/>
            <a:chOff x="0" y="0"/>
            <a:chExt cx="812800" cy="4563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56326"/>
            </a:xfrm>
            <a:custGeom>
              <a:avLst/>
              <a:gdLst/>
              <a:ahLst/>
              <a:cxnLst/>
              <a:rect r="r" b="b" t="t" l="l"/>
              <a:pathLst>
                <a:path h="456326" w="812800">
                  <a:moveTo>
                    <a:pt x="406400" y="0"/>
                  </a:moveTo>
                  <a:lnTo>
                    <a:pt x="812800" y="456326"/>
                  </a:lnTo>
                  <a:lnTo>
                    <a:pt x="0" y="45632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73766"/>
              <a:ext cx="558800" cy="249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87468" y="7250922"/>
            <a:ext cx="8239896" cy="4626084"/>
            <a:chOff x="0" y="0"/>
            <a:chExt cx="812800" cy="4563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56326"/>
            </a:xfrm>
            <a:custGeom>
              <a:avLst/>
              <a:gdLst/>
              <a:ahLst/>
              <a:cxnLst/>
              <a:rect r="r" b="b" t="t" l="l"/>
              <a:pathLst>
                <a:path h="456326" w="812800">
                  <a:moveTo>
                    <a:pt x="406400" y="0"/>
                  </a:moveTo>
                  <a:lnTo>
                    <a:pt x="812800" y="456326"/>
                  </a:lnTo>
                  <a:lnTo>
                    <a:pt x="0" y="45632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173766"/>
              <a:ext cx="558800" cy="249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789594" y="-248810"/>
            <a:ext cx="10403659" cy="1677560"/>
            <a:chOff x="0" y="0"/>
            <a:chExt cx="812800" cy="1310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31062"/>
            </a:xfrm>
            <a:custGeom>
              <a:avLst/>
              <a:gdLst/>
              <a:ahLst/>
              <a:cxnLst/>
              <a:rect r="r" b="b" t="t" l="l"/>
              <a:pathLst>
                <a:path h="131062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57996" y="-85725"/>
            <a:ext cx="6874875" cy="2672608"/>
          </a:xfrm>
          <a:custGeom>
            <a:avLst/>
            <a:gdLst/>
            <a:ahLst/>
            <a:cxnLst/>
            <a:rect r="r" b="b" t="t" l="l"/>
            <a:pathLst>
              <a:path h="2672608" w="6874875">
                <a:moveTo>
                  <a:pt x="0" y="0"/>
                </a:moveTo>
                <a:lnTo>
                  <a:pt x="6874875" y="0"/>
                </a:lnTo>
                <a:lnTo>
                  <a:pt x="6874875" y="2672608"/>
                </a:lnTo>
                <a:lnTo>
                  <a:pt x="0" y="2672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799119" y="-601235"/>
            <a:ext cx="10403659" cy="1677560"/>
            <a:chOff x="0" y="0"/>
            <a:chExt cx="812800" cy="1310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31062"/>
            </a:xfrm>
            <a:custGeom>
              <a:avLst/>
              <a:gdLst/>
              <a:ahLst/>
              <a:cxnLst/>
              <a:rect r="r" b="b" t="t" l="l"/>
              <a:pathLst>
                <a:path h="131062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 flipV="true">
            <a:off x="771957" y="9563964"/>
            <a:ext cx="8115511" cy="57150"/>
          </a:xfrm>
          <a:prstGeom prst="line">
            <a:avLst/>
          </a:prstGeom>
          <a:ln cap="flat" w="1047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2654197" y="7625737"/>
            <a:ext cx="1253257" cy="1391854"/>
          </a:xfrm>
          <a:prstGeom prst="line">
            <a:avLst/>
          </a:prstGeom>
          <a:ln cap="flat" w="1047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2333162" y="8017994"/>
            <a:ext cx="1253257" cy="1391854"/>
          </a:xfrm>
          <a:prstGeom prst="line">
            <a:avLst/>
          </a:prstGeom>
          <a:ln cap="flat" w="1047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771957" y="4770076"/>
            <a:ext cx="8628779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40"/>
              </a:lnSpc>
            </a:pPr>
            <a:r>
              <a:rPr lang="en-US" sz="9200">
                <a:solidFill>
                  <a:srgbClr val="051D64"/>
                </a:solidFill>
                <a:latin typeface="Oswald Bold"/>
              </a:rPr>
              <a:t>CHALLENGES 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6296249"/>
            <a:ext cx="8115300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3060B"/>
                </a:solidFill>
                <a:latin typeface="Cooper Hewitt"/>
              </a:rPr>
              <a:t>THIS IS MY CURRENT VERSION.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33938" y="0"/>
            <a:ext cx="8454062" cy="1648542"/>
          </a:xfrm>
          <a:custGeom>
            <a:avLst/>
            <a:gdLst/>
            <a:ahLst/>
            <a:cxnLst/>
            <a:rect r="r" b="b" t="t" l="l"/>
            <a:pathLst>
              <a:path h="1648542" w="845406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7998501"/>
            <a:ext cx="6128414" cy="2288499"/>
          </a:xfrm>
          <a:custGeom>
            <a:avLst/>
            <a:gdLst/>
            <a:ahLst/>
            <a:cxnLst/>
            <a:rect r="r" b="b" t="t" l="l"/>
            <a:pathLst>
              <a:path h="2288499" w="6128414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03224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166947" y="9939233"/>
            <a:ext cx="16432054" cy="3086100"/>
            <a:chOff x="0" y="0"/>
            <a:chExt cx="4327784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27784" cy="812800"/>
            </a:xfrm>
            <a:custGeom>
              <a:avLst/>
              <a:gdLst/>
              <a:ahLst/>
              <a:cxnLst/>
              <a:rect r="r" b="b" t="t" l="l"/>
              <a:pathLst>
                <a:path h="812800" w="4327784">
                  <a:moveTo>
                    <a:pt x="0" y="0"/>
                  </a:moveTo>
                  <a:lnTo>
                    <a:pt x="4327784" y="0"/>
                  </a:lnTo>
                  <a:lnTo>
                    <a:pt x="432778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32778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27990" y="4377096"/>
            <a:ext cx="4238957" cy="197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625"/>
              </a:lnSpc>
            </a:pPr>
            <a:r>
              <a:rPr lang="en-US" sz="13021">
                <a:solidFill>
                  <a:srgbClr val="051D64"/>
                </a:solidFill>
                <a:latin typeface="Oswald Bold"/>
              </a:rPr>
              <a:t>TOPIC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10496" y="4171950"/>
            <a:ext cx="2779365" cy="2345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542"/>
              </a:lnSpc>
            </a:pPr>
            <a:r>
              <a:rPr lang="en-US" sz="15452">
                <a:solidFill>
                  <a:srgbClr val="D18547"/>
                </a:solidFill>
                <a:latin typeface="Oswald Bold"/>
              </a:rPr>
              <a:t>02: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6109733" y="9572264"/>
            <a:ext cx="8115511" cy="57150"/>
          </a:xfrm>
          <a:prstGeom prst="line">
            <a:avLst/>
          </a:prstGeom>
          <a:ln cap="flat" w="1047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685118" y="568102"/>
            <a:ext cx="375086" cy="438940"/>
          </a:xfrm>
          <a:prstGeom prst="line">
            <a:avLst/>
          </a:prstGeom>
          <a:ln cap="flat" w="66675">
            <a:solidFill>
              <a:srgbClr val="BEC6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026336" y="568102"/>
            <a:ext cx="375086" cy="438940"/>
          </a:xfrm>
          <a:prstGeom prst="line">
            <a:avLst/>
          </a:prstGeom>
          <a:ln cap="flat" w="66675">
            <a:solidFill>
              <a:srgbClr val="BEC6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367554" y="568102"/>
            <a:ext cx="375086" cy="438940"/>
          </a:xfrm>
          <a:prstGeom prst="line">
            <a:avLst/>
          </a:prstGeom>
          <a:ln cap="flat" w="66675">
            <a:solidFill>
              <a:srgbClr val="BEC6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708772" y="568102"/>
            <a:ext cx="375086" cy="438940"/>
          </a:xfrm>
          <a:prstGeom prst="line">
            <a:avLst/>
          </a:prstGeom>
          <a:ln cap="flat" w="66675">
            <a:solidFill>
              <a:srgbClr val="BEC6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2049991" y="568102"/>
            <a:ext cx="375086" cy="438940"/>
          </a:xfrm>
          <a:prstGeom prst="line">
            <a:avLst/>
          </a:prstGeom>
          <a:ln cap="flat" w="66675">
            <a:solidFill>
              <a:srgbClr val="BEC6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2391209" y="568102"/>
            <a:ext cx="375086" cy="438940"/>
          </a:xfrm>
          <a:prstGeom prst="line">
            <a:avLst/>
          </a:prstGeom>
          <a:ln cap="flat" w="66675">
            <a:solidFill>
              <a:srgbClr val="BEC6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2732427" y="568102"/>
            <a:ext cx="375086" cy="438940"/>
          </a:xfrm>
          <a:prstGeom prst="line">
            <a:avLst/>
          </a:prstGeom>
          <a:ln cap="flat" w="66675">
            <a:solidFill>
              <a:srgbClr val="BEC6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3073645" y="568102"/>
            <a:ext cx="375086" cy="438940"/>
          </a:xfrm>
          <a:prstGeom prst="line">
            <a:avLst/>
          </a:prstGeom>
          <a:ln cap="flat" w="66675">
            <a:solidFill>
              <a:srgbClr val="BEC6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8608543" y="3952875"/>
            <a:ext cx="9104250" cy="373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81"/>
              </a:lnSpc>
            </a:pPr>
            <a:r>
              <a:rPr lang="en-US" sz="7817">
                <a:solidFill>
                  <a:srgbClr val="051D64"/>
                </a:solidFill>
                <a:latin typeface="Cooper Hewitt Bold"/>
              </a:rPr>
              <a:t>LEARNING HOW TO LEARN AND LEARN FAST?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83067"/>
            <a:ext cx="18288000" cy="3429000"/>
          </a:xfrm>
          <a:custGeom>
            <a:avLst/>
            <a:gdLst/>
            <a:ahLst/>
            <a:cxnLst/>
            <a:rect r="r" b="b" t="t" l="l"/>
            <a:pathLst>
              <a:path h="3429000" w="18288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40176"/>
            <a:ext cx="15380111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51D64"/>
                </a:solidFill>
                <a:latin typeface="Oswald Bold"/>
              </a:rPr>
              <a:t>LEARNING HOW TO LEARN AND LEARN FAST?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314697"/>
            <a:ext cx="16230600" cy="591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03060B"/>
                </a:solidFill>
                <a:latin typeface="Cooper Hewitt Bold"/>
              </a:rPr>
              <a:t>Ways to learn and learn quickly for a new language or knowledge:</a:t>
            </a:r>
          </a:p>
          <a:p>
            <a:pPr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3060B"/>
                </a:solidFill>
                <a:latin typeface="Cooper Hewitt"/>
              </a:rPr>
              <a:t>Clearly define the learning purpose, asking yourself: "Why am I learning this language/knowledge?".</a:t>
            </a:r>
          </a:p>
          <a:p>
            <a:pPr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3060B"/>
                </a:solidFill>
                <a:latin typeface="Cooper Hewitt"/>
              </a:rPr>
              <a:t>Seek information on popular platforms for an overview.</a:t>
            </a:r>
          </a:p>
          <a:p>
            <a:pPr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3060B"/>
                </a:solidFill>
                <a:latin typeface="Cooper Hewitt"/>
              </a:rPr>
              <a:t>Practice immediately after acquiring basic knowledge. Practicing helps retain information longer and enhances understanding of how things work.</a:t>
            </a:r>
          </a:p>
          <a:p>
            <a:pPr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3060B"/>
                </a:solidFill>
                <a:latin typeface="Cooper Hewitt"/>
              </a:rPr>
              <a:t>When facing challenging issues, seek solutions from various sources, including online platforms, documentation, and discussions with others.</a:t>
            </a:r>
          </a:p>
          <a:p>
            <a:pPr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3060B"/>
                </a:solidFill>
                <a:latin typeface="Cooper Hewitt"/>
              </a:rPr>
              <a:t>Focus on the issues that need understanding, avoid distractions, and use highlighting methods to emphasize important content.</a:t>
            </a:r>
          </a:p>
          <a:p>
            <a:pPr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3060B"/>
                </a:solidFill>
                <a:latin typeface="Cooper Hewitt"/>
              </a:rPr>
              <a:t>Repeat practices to avoid forgetting information. This repetition helps reinforce knowledge and neural connections in the brain.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-1184919" y="9605961"/>
            <a:ext cx="8115511" cy="57150"/>
          </a:xfrm>
          <a:prstGeom prst="line">
            <a:avLst/>
          </a:prstGeom>
          <a:ln cap="flat" w="1047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846501" y="9715497"/>
            <a:ext cx="14959109" cy="1677560"/>
            <a:chOff x="0" y="0"/>
            <a:chExt cx="1168701" cy="1310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68701" cy="131062"/>
            </a:xfrm>
            <a:custGeom>
              <a:avLst/>
              <a:gdLst/>
              <a:ahLst/>
              <a:cxnLst/>
              <a:rect r="r" b="b" t="t" l="l"/>
              <a:pathLst>
                <a:path h="131062" w="1168701">
                  <a:moveTo>
                    <a:pt x="203200" y="0"/>
                  </a:moveTo>
                  <a:lnTo>
                    <a:pt x="1168701" y="0"/>
                  </a:lnTo>
                  <a:lnTo>
                    <a:pt x="965501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965501" cy="16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2590291" y="3896462"/>
            <a:ext cx="6678933" cy="2494076"/>
          </a:xfrm>
          <a:custGeom>
            <a:avLst/>
            <a:gdLst/>
            <a:ahLst/>
            <a:cxnLst/>
            <a:rect r="r" b="b" t="t" l="l"/>
            <a:pathLst>
              <a:path h="2494076" w="6678933">
                <a:moveTo>
                  <a:pt x="0" y="2494076"/>
                </a:moveTo>
                <a:lnTo>
                  <a:pt x="6678933" y="2494076"/>
                </a:lnTo>
                <a:lnTo>
                  <a:pt x="6678933" y="0"/>
                </a:lnTo>
                <a:lnTo>
                  <a:pt x="0" y="0"/>
                </a:lnTo>
                <a:lnTo>
                  <a:pt x="0" y="249407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322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707708"/>
            <a:ext cx="18288000" cy="4426021"/>
            <a:chOff x="0" y="0"/>
            <a:chExt cx="24384000" cy="590136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36338" r="0" b="27336"/>
            <a:stretch>
              <a:fillRect/>
            </a:stretch>
          </p:blipFill>
          <p:spPr>
            <a:xfrm flipH="false" flipV="false">
              <a:off x="0" y="0"/>
              <a:ext cx="24384000" cy="5901362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0" y="-1115388"/>
            <a:ext cx="18288000" cy="3429000"/>
          </a:xfrm>
          <a:custGeom>
            <a:avLst/>
            <a:gdLst/>
            <a:ahLst/>
            <a:cxnLst/>
            <a:rect r="r" b="b" t="t" l="l"/>
            <a:pathLst>
              <a:path h="3429000" w="18288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31241" y="2963693"/>
            <a:ext cx="15025518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9200">
                <a:solidFill>
                  <a:srgbClr val="051D64"/>
                </a:solidFill>
                <a:latin typeface="Oswald Bold"/>
              </a:rPr>
              <a:t>THANK YOU</a:t>
            </a:r>
          </a:p>
        </p:txBody>
      </p:sp>
      <p:sp>
        <p:nvSpPr>
          <p:cNvPr name="AutoShape 7" id="7"/>
          <p:cNvSpPr/>
          <p:nvPr/>
        </p:nvSpPr>
        <p:spPr>
          <a:xfrm>
            <a:off x="14846366" y="468290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5187585" y="468290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5528803" y="468290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5870021" y="468290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6211239" y="468290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6552457" y="468290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6893676" y="468290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7234894" y="468290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DAF5NYcMbNE</dc:identifier>
  <dcterms:modified xsi:type="dcterms:W3CDTF">2011-08-01T06:04:30Z</dcterms:modified>
  <cp:revision>1</cp:revision>
  <dc:title>CHALLENGES 0: TOPiC 2</dc:title>
</cp:coreProperties>
</file>